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3" r:id="rId5"/>
    <p:sldId id="258" r:id="rId6"/>
    <p:sldId id="259" r:id="rId7"/>
    <p:sldId id="266" r:id="rId8"/>
    <p:sldId id="257" r:id="rId9"/>
    <p:sldId id="264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0C"/>
    <a:srgbClr val="93330D"/>
    <a:srgbClr val="D7CE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BAE1-532F-48D9-BBED-CC67DCD630CC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E054-01D6-4F7B-AB04-D80F1B073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ver_LHL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762"/>
            <a:ext cx="9144000" cy="4893238"/>
          </a:xfrm>
          <a:prstGeom prst="rect">
            <a:avLst/>
          </a:prstGeom>
        </p:spPr>
      </p:pic>
      <p:pic>
        <p:nvPicPr>
          <p:cNvPr id="6" name="Picture 5" descr="Plover LHL 4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700" y="1143000"/>
            <a:ext cx="894033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ACRE education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outreach with Commack High School: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ckwell" pitchFamily="18" charset="0"/>
            </a:endParaRPr>
          </a:p>
          <a:p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The HMS </a:t>
            </a:r>
            <a:r>
              <a:rPr lang="en-US" sz="2500" b="1" i="1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 </a:t>
            </a: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historical data </a:t>
            </a:r>
            <a:r>
              <a:rPr lang="en-US" sz="2500" b="1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intercomparison</a:t>
            </a: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project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3221" y="2117571"/>
            <a:ext cx="11639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A. Ferreira</a:t>
            </a:r>
          </a:p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A. Francis </a:t>
            </a:r>
          </a:p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R. Kurtz</a:t>
            </a:r>
          </a:p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.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Shaw</a:t>
            </a:r>
          </a:p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.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Wood</a:t>
            </a:r>
          </a:p>
          <a:p>
            <a:pPr marL="966788" lvl="2" indent="-966788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T-J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itchFamily="18" charset="0"/>
              </a:rPr>
              <a:t>. Young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58" y="2002071"/>
            <a:ext cx="51219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>
                    <a:lumMod val="95000"/>
                    <a:alpha val="52000"/>
                  </a:schemeClr>
                </a:solidFill>
                <a:latin typeface="Arial Black" pitchFamily="34" charset="0"/>
              </a:rPr>
              <a:t>1852–1854</a:t>
            </a:r>
            <a:endParaRPr lang="en-US" sz="6600" dirty="0">
              <a:solidFill>
                <a:schemeClr val="bg1">
                  <a:lumMod val="95000"/>
                  <a:alpha val="52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3816" y="6684760"/>
            <a:ext cx="3284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Image courtesy of the Linda Hall Library of Science and Technology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1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364" y="308007"/>
            <a:ext cx="58689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Lots of material and in-kind support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383" y="1119489"/>
            <a:ext cx="7562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NOAA Arctic Research Program / CPO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NOAA Climate Monitoring Division / Barrow Observatory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North Pacific Research Board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Joint Institute for the Study of the Atmosphere and Oceans (JISAO)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Duke University Marine Laboratory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Logan Enterprises, Inc.  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TechniMetal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Corporation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G-Machine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9909" y="3997499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9909" y="4573399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9909" y="5101174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3493" y="125189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3493" y="182779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3493" y="2355566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3493" y="290259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1893" y="346084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6228" y="5788617"/>
            <a:ext cx="3277771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788617"/>
            <a:ext cx="4346917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9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261" y="308007"/>
            <a:ext cx="64187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i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project from an E-O point of view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061" y="1597792"/>
            <a:ext cx="60965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Opportunity to engage young students in real science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Individual / tailored / collaborative mentoring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Draws interest of funders and educators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Does not impact large numbers (except example)</a:t>
            </a:r>
          </a:p>
          <a:p>
            <a:endParaRPr lang="en-US" b="1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No broadly applicable curriculum development</a:t>
            </a:r>
          </a:p>
        </p:txBody>
      </p:sp>
      <p:sp>
        <p:nvSpPr>
          <p:cNvPr id="6" name="Oval 5"/>
          <p:cNvSpPr/>
          <p:nvPr/>
        </p:nvSpPr>
        <p:spPr>
          <a:xfrm>
            <a:off x="1627377" y="17325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27377" y="23084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27377" y="2836226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27377" y="338325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25777" y="394150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62223" y="5788617"/>
            <a:ext cx="981776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788617"/>
            <a:ext cx="5967663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27867" y="6648376"/>
            <a:ext cx="322524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10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506" y="5788617"/>
            <a:ext cx="8934494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432" y="308007"/>
            <a:ext cx="7846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Weather observations at Point Barrow: 1852–1854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pic>
        <p:nvPicPr>
          <p:cNvPr id="14" name="Picture 13" descr="Plover LHL 4 cro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37" y="2908846"/>
            <a:ext cx="2347085" cy="2642856"/>
          </a:xfrm>
          <a:prstGeom prst="rect">
            <a:avLst/>
          </a:prstGeom>
        </p:spPr>
      </p:pic>
      <p:pic>
        <p:nvPicPr>
          <p:cNvPr id="15" name="Picture 14" descr="Plover_LHL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64762"/>
            <a:ext cx="9144000" cy="48932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64505" y="5788617"/>
            <a:ext cx="4379494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" y="5788617"/>
            <a:ext cx="1058778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2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963555"/>
            <a:ext cx="1058779" cy="38212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4504" y="1828800"/>
            <a:ext cx="4379495" cy="3959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8779" y="6648376"/>
            <a:ext cx="3705726" cy="215416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29490" y="3869356"/>
            <a:ext cx="3415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surgeon and officers of the HMS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kept detailed records of the weather at Point Barrow from 1852 to 1854, including an hourly register of air temperature. </a:t>
            </a:r>
          </a:p>
          <a:p>
            <a:endParaRPr lang="en-US" sz="1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is the earliest instrumental times series of any length from this part of the Arctic.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888" y="5788617"/>
            <a:ext cx="7920111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505" y="308007"/>
            <a:ext cx="87206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What do we know about the HMS </a:t>
            </a:r>
            <a:r>
              <a:rPr lang="en-US" sz="2500" b="1" i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temperatures?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311" y="1597792"/>
            <a:ext cx="48782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Measurement without standard exposures 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Calibration at low temperatures uncertain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Other sources of bias and error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These are common problems 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Hard to interpret in modern context</a:t>
            </a:r>
          </a:p>
        </p:txBody>
      </p:sp>
      <p:sp>
        <p:nvSpPr>
          <p:cNvPr id="6" name="Oval 5"/>
          <p:cNvSpPr/>
          <p:nvPr/>
        </p:nvSpPr>
        <p:spPr>
          <a:xfrm>
            <a:off x="2059763" y="17325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9763" y="23084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9763" y="2836226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9763" y="33832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8163" y="394150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3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5788617"/>
            <a:ext cx="144378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8052" y="5788617"/>
            <a:ext cx="7295948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9433" y="308007"/>
            <a:ext cx="73581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Students can find out cool stuff by experiment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686" y="1597792"/>
            <a:ext cx="59981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Build a replica of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thermometer screen 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Install at modern observatory near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Plover’s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location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Estimate bias due to the old screen design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Apply to historical measurements and evaluate</a:t>
            </a:r>
          </a:p>
        </p:txBody>
      </p:sp>
      <p:sp>
        <p:nvSpPr>
          <p:cNvPr id="6" name="Oval 5"/>
          <p:cNvSpPr/>
          <p:nvPr/>
        </p:nvSpPr>
        <p:spPr>
          <a:xfrm>
            <a:off x="1434138" y="17325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34138" y="23084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4138" y="2836226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34138" y="33832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5788617"/>
            <a:ext cx="1193532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4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718" y="308007"/>
            <a:ext cx="77942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Reconstructing the </a:t>
            </a:r>
            <a:r>
              <a:rPr lang="en-US" sz="2500" b="1" i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Plover’s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thermometer screen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8504" y="1068408"/>
            <a:ext cx="4338021" cy="2165685"/>
            <a:chOff x="1058754" y="1365186"/>
            <a:chExt cx="4203271" cy="1994032"/>
          </a:xfrm>
        </p:grpSpPr>
        <p:sp>
          <p:nvSpPr>
            <p:cNvPr id="9" name="Rectangle 8"/>
            <p:cNvSpPr/>
            <p:nvPr/>
          </p:nvSpPr>
          <p:spPr>
            <a:xfrm>
              <a:off x="1058754" y="1366786"/>
              <a:ext cx="4203271" cy="1992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104844" y="-469350"/>
              <a:ext cx="195919" cy="398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328319" y="399826"/>
              <a:ext cx="1665314" cy="409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211154" y="1365186"/>
              <a:ext cx="1445395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1879" y="3262970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Metadata from Dr Simpson’s </a:t>
            </a:r>
            <a:r>
              <a:rPr lang="en-US" sz="1200" b="1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Thermometrical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Observations </a:t>
            </a:r>
          </a:p>
          <a:p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 Point Barrow 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(1857).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plover_shelter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3795" y="1092536"/>
            <a:ext cx="2524681" cy="3722262"/>
          </a:xfrm>
          <a:prstGeom prst="rect">
            <a:avLst/>
          </a:prstGeom>
          <a:ln w="47625">
            <a:solidFill>
              <a:schemeClr val="bg1">
                <a:lumMod val="9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545504" y="4901423"/>
            <a:ext cx="294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Replica screen in the lab at Commack High School. Equipped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with modern platinum resistance thermometer.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5038" y="1135900"/>
            <a:ext cx="663098" cy="17325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0911" y="1588179"/>
            <a:ext cx="683394" cy="17325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5107" y="1605825"/>
            <a:ext cx="1339516" cy="17325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8006" y="2136819"/>
            <a:ext cx="3958984" cy="17325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7754" y="2281198"/>
            <a:ext cx="4268486" cy="17325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7379" y="2444827"/>
            <a:ext cx="789290" cy="16363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ogan_p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9354" y="3628386"/>
            <a:ext cx="753157" cy="1044629"/>
          </a:xfrm>
          <a:prstGeom prst="rect">
            <a:avLst/>
          </a:prstGeom>
          <a:ln w="31750">
            <a:solidFill>
              <a:schemeClr val="bg1">
                <a:lumMod val="95000"/>
              </a:schemeClr>
            </a:solidFill>
          </a:ln>
        </p:spPr>
      </p:pic>
      <p:pic>
        <p:nvPicPr>
          <p:cNvPr id="23" name="Picture 22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788617"/>
            <a:ext cx="9143999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Viv_Gmach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8147" y="5783441"/>
            <a:ext cx="805919" cy="10745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0826" y="6491310"/>
            <a:ext cx="256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JISAO intern Vivian Underhill installing the  platinum resistance thermometer at G-Machine.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5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850" y="308007"/>
            <a:ext cx="82557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The </a:t>
            </a:r>
            <a:r>
              <a:rPr lang="en-US" sz="2500" b="1" i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project at the NOAA Barrow Observatory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pic>
        <p:nvPicPr>
          <p:cNvPr id="6" name="Picture 5" descr="brw2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791" y="1087660"/>
            <a:ext cx="5909333" cy="3923541"/>
          </a:xfrm>
          <a:prstGeom prst="rect">
            <a:avLst/>
          </a:prstGeom>
          <a:ln w="47625">
            <a:solidFill>
              <a:schemeClr val="bg1">
                <a:lumMod val="9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60804" y="3330345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screen 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291234" y="3615416"/>
            <a:ext cx="367894" cy="33250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3023" y="5091766"/>
            <a:ext cx="62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project will collect data for about one year. Data will be available  via ftp in  parallel with standard weather data from the Observatory.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38" y="5788617"/>
            <a:ext cx="6111062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5788617"/>
            <a:ext cx="1963554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6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Picture 15" descr="BRW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3555" y="5788617"/>
            <a:ext cx="1069383" cy="10693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5452" y="6491310"/>
            <a:ext cx="225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NOAA’s atmospheric baseline observatory at Barrow, Alaska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850" y="308007"/>
            <a:ext cx="82557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Rockwell" pitchFamily="18" charset="0"/>
              </a:rPr>
              <a:t>The </a:t>
            </a:r>
            <a:r>
              <a:rPr lang="en-US" sz="2500" b="1" i="1" dirty="0" smtClean="0">
                <a:latin typeface="Rockwell" pitchFamily="18" charset="0"/>
              </a:rPr>
              <a:t>Plover </a:t>
            </a:r>
            <a:r>
              <a:rPr lang="en-US" sz="2500" b="1" dirty="0" smtClean="0">
                <a:latin typeface="Rockwell" pitchFamily="18" charset="0"/>
              </a:rPr>
              <a:t>project at the NOAA Barrow Observatory</a:t>
            </a:r>
            <a:endParaRPr lang="en-US" sz="2500" b="1" dirty="0">
              <a:latin typeface="Rockwell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023" y="5091766"/>
            <a:ext cx="62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Plover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project will collect data for about one year. Data will be available  via ftp in  parallel with standard weather data from the Observatory.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38" y="5788617"/>
            <a:ext cx="6111062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5788617"/>
            <a:ext cx="1963554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6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Picture 15" descr="BRW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3555" y="5788617"/>
            <a:ext cx="1069383" cy="10693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5452" y="6491310"/>
            <a:ext cx="225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NOAA’s atmospheric baseline observatory at Barrow, Alaska</a:t>
            </a:r>
          </a:p>
        </p:txBody>
      </p:sp>
      <p:pic>
        <p:nvPicPr>
          <p:cNvPr id="1026" name="Picture 2" descr="C:\Users\Richard Kurtz\Desktop\plover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49" y="785061"/>
            <a:ext cx="8255723" cy="429453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rot="5400000">
            <a:off x="4656398" y="1527998"/>
            <a:ext cx="367894" cy="33250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6595" y="1187135"/>
            <a:ext cx="214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Thermometer Screen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pic>
        <p:nvPicPr>
          <p:cNvPr id="13" name="Picture 12" descr="1854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153" y="1058788"/>
            <a:ext cx="3200759" cy="4153300"/>
          </a:xfrm>
          <a:prstGeom prst="rect">
            <a:avLst/>
          </a:prstGeom>
          <a:ln w="47625"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 descr="journal5-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255" y="1058787"/>
            <a:ext cx="3282214" cy="4153061"/>
          </a:xfrm>
          <a:prstGeom prst="rect">
            <a:avLst/>
          </a:prstGeom>
          <a:ln w="47625">
            <a:solidFill>
              <a:schemeClr val="bg1">
                <a:lumMod val="9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59389" y="308007"/>
            <a:ext cx="71658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 trove of </a:t>
            </a:r>
            <a:r>
              <a:rPr lang="en-US" sz="2500" b="1" i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Plover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records at Duke University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788617"/>
            <a:ext cx="9144000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2101" y="5415368"/>
            <a:ext cx="728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Dr. Simpson’s hourly temperature log and personal journal for February 1854 (also Met. Abstract)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TJ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6404" y="5788617"/>
            <a:ext cx="1425842" cy="10693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3952" y="6491310"/>
            <a:ext cx="2393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Duke University student T-J Young at work in the Special Collections Library</a:t>
            </a:r>
            <a:endParaRPr lang="en-US" sz="8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7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ver_LHL_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617"/>
            <a:ext cx="9144000" cy="106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963" y="308007"/>
            <a:ext cx="27206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Progress to date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497" y="1597792"/>
            <a:ext cx="63914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Science plan outlined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Replica screen built and installed at Barrow Observatory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 GB of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Plover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records photographed at Duke University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Transcription underway at Commack High School</a:t>
            </a: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First look at parallel data from the Observatory</a:t>
            </a:r>
          </a:p>
        </p:txBody>
      </p:sp>
      <p:sp>
        <p:nvSpPr>
          <p:cNvPr id="7" name="Oval 6"/>
          <p:cNvSpPr/>
          <p:nvPr/>
        </p:nvSpPr>
        <p:spPr>
          <a:xfrm>
            <a:off x="1289745" y="17325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89745" y="2308451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9745" y="2836226"/>
            <a:ext cx="91440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89745" y="338325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658626" y="5788617"/>
            <a:ext cx="4485373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5788617"/>
            <a:ext cx="2983832" cy="106938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85617" y="6648376"/>
            <a:ext cx="253596" cy="215444"/>
          </a:xfrm>
          <a:prstGeom prst="rect">
            <a:avLst/>
          </a:prstGeom>
          <a:solidFill>
            <a:srgbClr val="941F0C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8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88145" y="3939901"/>
            <a:ext cx="91440" cy="914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484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wood</dc:creator>
  <cp:lastModifiedBy>Richard Kurtz</cp:lastModifiedBy>
  <cp:revision>52</cp:revision>
  <dcterms:created xsi:type="dcterms:W3CDTF">2011-09-06T20:24:09Z</dcterms:created>
  <dcterms:modified xsi:type="dcterms:W3CDTF">2012-08-23T13:39:13Z</dcterms:modified>
</cp:coreProperties>
</file>